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68" r:id="rId3"/>
    <p:sldId id="257" r:id="rId4"/>
    <p:sldId id="258" r:id="rId5"/>
    <p:sldId id="269" r:id="rId6"/>
    <p:sldId id="270" r:id="rId7"/>
    <p:sldId id="259" r:id="rId8"/>
    <p:sldId id="264" r:id="rId9"/>
    <p:sldId id="260" r:id="rId10"/>
    <p:sldId id="261" r:id="rId11"/>
    <p:sldId id="262" r:id="rId12"/>
    <p:sldId id="266" r:id="rId13"/>
    <p:sldId id="267" r:id="rId14"/>
    <p:sldId id="265" r:id="rId15"/>
    <p:sldId id="263" r:id="rId16"/>
    <p:sldId id="271" r:id="rId17"/>
    <p:sldId id="272" r:id="rId18"/>
    <p:sldId id="273" r:id="rId19"/>
  </p:sldIdLst>
  <p:sldSz cx="9144000" cy="6858000" type="screen4x3"/>
  <p:notesSz cx="6973888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3" autoAdjust="0"/>
  </p:normalViewPr>
  <p:slideViewPr>
    <p:cSldViewPr>
      <p:cViewPr varScale="1">
        <p:scale>
          <a:sx n="89" d="100"/>
          <a:sy n="89" d="100"/>
        </p:scale>
        <p:origin x="102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251BA43-68E5-4D2F-9612-B09E0C719A4D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4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29705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6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7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9708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29709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10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11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12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13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9714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29715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6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7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9718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9719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20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21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22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23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9724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5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E2DA3C-B3E3-47FE-BCBE-308293CAFE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721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559EAB-6683-4F9C-8B54-593C8A84963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925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0571D5-B2B0-433A-B32E-BC2454C4DA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443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ABFBF1-DE11-4B1D-BAAF-FE5A473E61B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647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BD1325-F51E-4964-9501-CF59D55FCA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900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4E87FC-8944-4B61-BF5E-E7F005ED36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375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5522A6-EC27-4049-80FA-82619E9D16D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215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2C6973-D5B9-4CA1-BC6F-9A4D6802838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418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3681A6-684B-4734-8DC0-95B8DB54CE7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319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BDA42D-F95C-4296-A1D2-8E359EC61B8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216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798E4022-663D-4D83-AE6B-96261E031D7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8680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1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8682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28683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4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5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6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7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8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9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0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1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8692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28693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2869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69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69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8697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98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99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8700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28701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702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703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704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705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706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707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708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8709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28710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11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8712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28713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28714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8715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28716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717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718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719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720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721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722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723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8724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norma.campos@state.nm.us" TargetMode="External"/><Relationship Id="rId2" Type="http://schemas.openxmlformats.org/officeDocument/2006/relationships/hyperlink" Target="http://www.dvrgetsjobs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aren.wiley@state.nm.u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solidFill>
                  <a:schemeClr val="folHlink"/>
                </a:solidFill>
              </a:rPr>
              <a:t>Benefits Advisement with Transition Students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Work and going to school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Child Benefits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Parents is disabled, deceased, or retired</a:t>
            </a:r>
          </a:p>
          <a:p>
            <a:pPr>
              <a:lnSpc>
                <a:spcPct val="90000"/>
              </a:lnSpc>
            </a:pPr>
            <a:r>
              <a:rPr lang="en-US" dirty="0"/>
              <a:t>Student is dependent of child</a:t>
            </a:r>
          </a:p>
          <a:p>
            <a:pPr>
              <a:lnSpc>
                <a:spcPct val="90000"/>
              </a:lnSpc>
            </a:pPr>
            <a:r>
              <a:rPr lang="en-US" dirty="0"/>
              <a:t>Only goes to age 18…19 if still in elementary/secondary school</a:t>
            </a:r>
          </a:p>
          <a:p>
            <a:pPr>
              <a:lnSpc>
                <a:spcPct val="90000"/>
              </a:lnSpc>
            </a:pPr>
            <a:r>
              <a:rPr lang="en-US" dirty="0"/>
              <a:t>Uses Annual Earning Test of </a:t>
            </a:r>
            <a:r>
              <a:rPr lang="en-US" dirty="0" smtClean="0"/>
              <a:t>$15,720 </a:t>
            </a:r>
            <a:r>
              <a:rPr lang="en-US" dirty="0"/>
              <a:t>per year of $</a:t>
            </a:r>
            <a:r>
              <a:rPr lang="en-US" dirty="0" smtClean="0"/>
              <a:t>1,310/month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 18 Re-determination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ADHD, ODD, Learning disabilities and others disorders not on adult listing</a:t>
            </a:r>
          </a:p>
          <a:p>
            <a:r>
              <a:rPr lang="en-US"/>
              <a:t>Need to look at the Blue Book to find diagnosis that fits</a:t>
            </a:r>
          </a:p>
          <a:p>
            <a:r>
              <a:rPr lang="en-US"/>
              <a:t>Looking at work ability not school performance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Definition of Disability for Adults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inability to earn substantial gainful activity due to a medically determinable medical or psychological impairment that is expected to result in death or has lasted or expected to last a year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 English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Ability to work based on age, education, experience and earn </a:t>
            </a:r>
            <a:r>
              <a:rPr lang="en-US" dirty="0" smtClean="0"/>
              <a:t>$1,090 </a:t>
            </a:r>
            <a:r>
              <a:rPr lang="en-US" dirty="0"/>
              <a:t>month countable income</a:t>
            </a:r>
          </a:p>
          <a:p>
            <a:pPr>
              <a:lnSpc>
                <a:spcPct val="90000"/>
              </a:lnSpc>
            </a:pPr>
            <a:r>
              <a:rPr lang="en-US" dirty="0"/>
              <a:t>Have a medical impairment found in the Blue Book that is </a:t>
            </a:r>
            <a:r>
              <a:rPr lang="en-US" dirty="0" smtClean="0"/>
              <a:t>severe.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Lasted a year or could be expected to last a year or result in death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Section 301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Continuation of Social Security Benefits if a person is found “Medically Improved”</a:t>
            </a:r>
          </a:p>
          <a:p>
            <a:pPr lvl="1">
              <a:lnSpc>
                <a:spcPct val="90000"/>
              </a:lnSpc>
            </a:pPr>
            <a:r>
              <a:rPr lang="en-US"/>
              <a:t>Have to be involved with DVR before the Medical Review begins</a:t>
            </a:r>
          </a:p>
          <a:p>
            <a:pPr lvl="1">
              <a:lnSpc>
                <a:spcPct val="90000"/>
              </a:lnSpc>
            </a:pPr>
            <a:r>
              <a:rPr lang="en-US"/>
              <a:t>Have to have a plan for employment that SSA agrees will help with self-sufficiency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Working Disabled Medicaid--WDI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Over 18</a:t>
            </a:r>
          </a:p>
          <a:p>
            <a:r>
              <a:rPr lang="en-US" sz="2800" dirty="0"/>
              <a:t>Meet SSA definition of disability</a:t>
            </a:r>
          </a:p>
          <a:p>
            <a:pPr lvl="1"/>
            <a:r>
              <a:rPr lang="en-US" sz="2400" dirty="0"/>
              <a:t>In Blue book</a:t>
            </a:r>
          </a:p>
          <a:p>
            <a:pPr lvl="1"/>
            <a:r>
              <a:rPr lang="en-US" sz="2400" dirty="0"/>
              <a:t>Lasted a year…</a:t>
            </a:r>
          </a:p>
          <a:p>
            <a:r>
              <a:rPr lang="en-US" sz="2800" dirty="0"/>
              <a:t>Working earning </a:t>
            </a:r>
            <a:r>
              <a:rPr lang="en-US" sz="2800" dirty="0" smtClean="0"/>
              <a:t>$1,220/quarter for 2015</a:t>
            </a:r>
            <a:endParaRPr lang="en-US" sz="2800" dirty="0"/>
          </a:p>
          <a:p>
            <a:r>
              <a:rPr lang="en-US" sz="2800" dirty="0"/>
              <a:t>Resources under $10,000</a:t>
            </a:r>
          </a:p>
          <a:p>
            <a:r>
              <a:rPr lang="en-US" sz="2800" dirty="0"/>
              <a:t>Unearned income under $</a:t>
            </a:r>
            <a:r>
              <a:rPr lang="en-US" sz="2800" dirty="0" smtClean="0"/>
              <a:t>1,486/month</a:t>
            </a:r>
            <a:endParaRPr lang="en-US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pic>
        <p:nvPicPr>
          <p:cNvPr id="45058" name="Picture 2" descr="C:\Users\KarenW\AppData\Local\Microsoft\Windows\Temporary Internet Files\Content.IE5\XEA4O4EM\MC900441428[1]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328" y="1829028"/>
            <a:ext cx="3657143" cy="3657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49974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696200" cy="3810000"/>
          </a:xfrm>
        </p:spPr>
        <p:txBody>
          <a:bodyPr/>
          <a:lstStyle/>
          <a:p>
            <a:r>
              <a:rPr lang="en-US" dirty="0" smtClean="0"/>
              <a:t>Transition is a great time to try work</a:t>
            </a:r>
          </a:p>
          <a:p>
            <a:r>
              <a:rPr lang="en-US" dirty="0" smtClean="0"/>
              <a:t>There are people out there to help you use work incentive</a:t>
            </a:r>
          </a:p>
          <a:p>
            <a:r>
              <a:rPr lang="en-US" dirty="0" smtClean="0"/>
              <a:t>Work incentives include</a:t>
            </a:r>
          </a:p>
          <a:p>
            <a:pPr lvl="1"/>
            <a:r>
              <a:rPr lang="en-US" dirty="0" smtClean="0"/>
              <a:t>1 for 2</a:t>
            </a:r>
          </a:p>
          <a:p>
            <a:pPr lvl="1"/>
            <a:r>
              <a:rPr lang="en-US" dirty="0" smtClean="0"/>
              <a:t>Student Earned Income Exclusion/PASS</a:t>
            </a:r>
          </a:p>
          <a:p>
            <a:pPr lvl="1"/>
            <a:r>
              <a:rPr lang="en-US" dirty="0" smtClean="0"/>
              <a:t>Section 301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1821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</a:t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www.dvrgetsjobs.com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Norma Campos—Albuquerque</a:t>
            </a:r>
          </a:p>
          <a:p>
            <a:pPr lvl="1"/>
            <a:r>
              <a:rPr lang="en-US" dirty="0"/>
              <a:t>505-841-6450</a:t>
            </a:r>
          </a:p>
          <a:p>
            <a:pPr lvl="1"/>
            <a:r>
              <a:rPr lang="en-US" dirty="0">
                <a:hlinkClick r:id="rId3"/>
              </a:rPr>
              <a:t>norma.campos@state.nm.us</a:t>
            </a:r>
            <a:r>
              <a:rPr lang="en-US" dirty="0"/>
              <a:t> </a:t>
            </a:r>
          </a:p>
          <a:p>
            <a:r>
              <a:rPr lang="en-US" dirty="0" smtClean="0"/>
              <a:t>Karen S. Wiley—Santa Fe</a:t>
            </a:r>
          </a:p>
          <a:p>
            <a:pPr lvl="1"/>
            <a:r>
              <a:rPr lang="en-US" dirty="0" smtClean="0"/>
              <a:t>1-505-954-8543 Direct Line</a:t>
            </a:r>
          </a:p>
          <a:p>
            <a:pPr lvl="1"/>
            <a:r>
              <a:rPr lang="en-US" dirty="0" smtClean="0"/>
              <a:t>1-800-224-7005</a:t>
            </a:r>
          </a:p>
          <a:p>
            <a:pPr lvl="1"/>
            <a:r>
              <a:rPr lang="en-US" dirty="0" smtClean="0">
                <a:hlinkClick r:id="rId4"/>
              </a:rPr>
              <a:t>Karen.wiley@state.nm.us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31647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Know students on SSA benefits can work</a:t>
            </a:r>
          </a:p>
          <a:p>
            <a:pPr>
              <a:lnSpc>
                <a:spcPct val="90000"/>
              </a:lnSpc>
            </a:pPr>
            <a:r>
              <a:rPr lang="en-US"/>
              <a:t>Know that you don’t have to know a complicated system</a:t>
            </a:r>
          </a:p>
          <a:p>
            <a:pPr>
              <a:lnSpc>
                <a:spcPct val="90000"/>
              </a:lnSpc>
            </a:pPr>
            <a:r>
              <a:rPr lang="en-US"/>
              <a:t>Have a brief understanding on important issues of transition students and SSA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Social Security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SSI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Most common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Parent’s income affects</a:t>
            </a:r>
          </a:p>
          <a:p>
            <a:pPr>
              <a:lnSpc>
                <a:spcPct val="90000"/>
              </a:lnSpc>
            </a:pPr>
            <a:r>
              <a:rPr lang="en-US" sz="2800"/>
              <a:t>SSDI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Own work history</a:t>
            </a:r>
          </a:p>
          <a:p>
            <a:pPr>
              <a:lnSpc>
                <a:spcPct val="90000"/>
              </a:lnSpc>
            </a:pPr>
            <a:r>
              <a:rPr lang="en-US" sz="2800"/>
              <a:t>SS Child’s Benefits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Receiving payments off of parents record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Still a dependent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SSI basics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Needs based program</a:t>
            </a:r>
          </a:p>
          <a:p>
            <a:r>
              <a:rPr lang="en-US"/>
              <a:t>Have to meet disability criteria</a:t>
            </a:r>
          </a:p>
          <a:p>
            <a:pPr lvl="1"/>
            <a:r>
              <a:rPr lang="en-US"/>
              <a:t>Child</a:t>
            </a:r>
          </a:p>
          <a:p>
            <a:pPr lvl="1"/>
            <a:r>
              <a:rPr lang="en-US"/>
              <a:t>Adult</a:t>
            </a:r>
          </a:p>
          <a:p>
            <a:r>
              <a:rPr lang="en-US"/>
              <a:t>Resources and Income affect eligibility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General Rules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As a person works the SSI payment is decreased one dollar for every two dollar a person earns</a:t>
            </a:r>
          </a:p>
          <a:p>
            <a:r>
              <a:rPr lang="en-US"/>
              <a:t>There are deductions or exclusion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happens when </a:t>
            </a:r>
            <a:r>
              <a:rPr lang="en-US" dirty="0">
                <a:solidFill>
                  <a:srgbClr val="FF0000"/>
                </a:solidFill>
              </a:rPr>
              <a:t>not</a:t>
            </a:r>
            <a:r>
              <a:rPr lang="en-US" dirty="0"/>
              <a:t> a student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696200" cy="4038600"/>
          </a:xfrm>
        </p:spPr>
        <p:txBody>
          <a:bodyPr/>
          <a:lstStyle/>
          <a:p>
            <a:r>
              <a:rPr lang="en-US" dirty="0" smtClean="0"/>
              <a:t>$559 earnings  (15hrsx8.60x4.33)</a:t>
            </a:r>
            <a:endParaRPr lang="en-US" dirty="0"/>
          </a:p>
          <a:p>
            <a:pPr lvl="1"/>
            <a:r>
              <a:rPr lang="en-US" dirty="0"/>
              <a:t>$20 General Income Exclusion</a:t>
            </a:r>
          </a:p>
          <a:p>
            <a:pPr lvl="1"/>
            <a:r>
              <a:rPr lang="en-US" u="sng" dirty="0"/>
              <a:t>$65 Earned Income Exclusion</a:t>
            </a:r>
          </a:p>
          <a:p>
            <a:r>
              <a:rPr lang="en-US" dirty="0" smtClean="0"/>
              <a:t>$474 </a:t>
            </a:r>
            <a:r>
              <a:rPr lang="en-US" dirty="0"/>
              <a:t>Divided by 2 = </a:t>
            </a:r>
            <a:r>
              <a:rPr lang="en-US" dirty="0" smtClean="0"/>
              <a:t>$237.00</a:t>
            </a:r>
            <a:endParaRPr lang="en-US" dirty="0"/>
          </a:p>
          <a:p>
            <a:r>
              <a:rPr lang="en-US" dirty="0" smtClean="0"/>
              <a:t>$733 </a:t>
            </a:r>
            <a:r>
              <a:rPr lang="en-US" dirty="0"/>
              <a:t>(full SSI amount) - </a:t>
            </a:r>
            <a:r>
              <a:rPr lang="en-US" dirty="0" smtClean="0"/>
              <a:t>$237 </a:t>
            </a:r>
            <a:r>
              <a:rPr lang="en-US" dirty="0"/>
              <a:t>=</a:t>
            </a:r>
          </a:p>
          <a:p>
            <a:r>
              <a:rPr lang="en-US" dirty="0" smtClean="0"/>
              <a:t>$496 </a:t>
            </a:r>
            <a:r>
              <a:rPr lang="en-US" dirty="0"/>
              <a:t>SSI </a:t>
            </a:r>
            <a:r>
              <a:rPr lang="en-US" dirty="0" smtClean="0"/>
              <a:t>check</a:t>
            </a:r>
          </a:p>
          <a:p>
            <a:r>
              <a:rPr lang="en-US" dirty="0" smtClean="0"/>
              <a:t>Total $496 + $559 = </a:t>
            </a:r>
            <a:r>
              <a:rPr lang="en-US" b="1" i="1" u="sng" dirty="0" smtClean="0">
                <a:solidFill>
                  <a:srgbClr val="0033CC"/>
                </a:solidFill>
              </a:rPr>
              <a:t>$1,055.00</a:t>
            </a:r>
            <a:endParaRPr lang="en-US" b="1" i="1" u="sng" dirty="0">
              <a:solidFill>
                <a:srgbClr val="0033CC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</a:pPr>
            <a:r>
              <a:rPr lang="en-US" dirty="0" smtClean="0"/>
              <a:t>Student Earned Income Exclusion</a:t>
            </a:r>
            <a:endParaRPr lang="en-US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696200" cy="3886200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US" dirty="0" smtClean="0"/>
              <a:t>SSI </a:t>
            </a:r>
            <a:r>
              <a:rPr lang="en-US" dirty="0"/>
              <a:t>amount not affected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2015 </a:t>
            </a:r>
            <a:r>
              <a:rPr lang="en-US" dirty="0"/>
              <a:t>$</a:t>
            </a:r>
            <a:r>
              <a:rPr lang="en-US" dirty="0" smtClean="0"/>
              <a:t>1,780</a:t>
            </a:r>
            <a:r>
              <a:rPr lang="en-US" dirty="0"/>
              <a:t>/ month for </a:t>
            </a:r>
            <a:r>
              <a:rPr lang="en-US" dirty="0" smtClean="0"/>
              <a:t>$7,180/year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Must be under 22 and regularly attending school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Example  </a:t>
            </a:r>
            <a:r>
              <a:rPr lang="en-US" dirty="0" smtClean="0"/>
              <a:t>15 </a:t>
            </a:r>
            <a:r>
              <a:rPr lang="en-US" dirty="0" err="1"/>
              <a:t>hrs</a:t>
            </a:r>
            <a:r>
              <a:rPr lang="en-US" dirty="0"/>
              <a:t>/week at </a:t>
            </a:r>
            <a:r>
              <a:rPr lang="en-US" dirty="0" smtClean="0"/>
              <a:t>$8.60/</a:t>
            </a:r>
            <a:r>
              <a:rPr lang="en-US" dirty="0" err="1" smtClean="0"/>
              <a:t>hr</a:t>
            </a:r>
            <a:r>
              <a:rPr lang="en-US" dirty="0" smtClean="0"/>
              <a:t> </a:t>
            </a:r>
            <a:r>
              <a:rPr lang="en-US" dirty="0"/>
              <a:t>times 4.33 </a:t>
            </a:r>
            <a:r>
              <a:rPr lang="en-US" dirty="0" err="1"/>
              <a:t>wks</a:t>
            </a:r>
            <a:r>
              <a:rPr lang="en-US" dirty="0"/>
              <a:t>/month= </a:t>
            </a:r>
            <a:r>
              <a:rPr lang="en-US" dirty="0" smtClean="0"/>
              <a:t>$559/month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en-US" dirty="0" smtClean="0"/>
              <a:t>$559-</a:t>
            </a:r>
            <a:r>
              <a:rPr lang="en-US" dirty="0"/>
              <a:t>$</a:t>
            </a:r>
            <a:r>
              <a:rPr lang="en-US" dirty="0" smtClean="0"/>
              <a:t>1,780 </a:t>
            </a:r>
            <a:r>
              <a:rPr lang="en-US" dirty="0"/>
              <a:t>= $0 from SSI check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$7,180-$559 =$6,621 </a:t>
            </a:r>
            <a:r>
              <a:rPr lang="en-US" dirty="0"/>
              <a:t>left to use in </a:t>
            </a:r>
            <a:r>
              <a:rPr lang="en-US" dirty="0" smtClean="0"/>
              <a:t>year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Total income = </a:t>
            </a:r>
            <a:r>
              <a:rPr lang="en-US" b="1" i="1" u="sng" dirty="0" smtClean="0">
                <a:solidFill>
                  <a:srgbClr val="0033CC"/>
                </a:solidFill>
              </a:rPr>
              <a:t>$1,292 ($733+$559)</a:t>
            </a:r>
          </a:p>
          <a:p>
            <a:pPr lvl="2">
              <a:lnSpc>
                <a:spcPct val="90000"/>
              </a:lnSpc>
            </a:pPr>
            <a:endParaRPr lang="en-US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for Achieving Self Support</a:t>
            </a:r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Have </a:t>
            </a:r>
            <a:r>
              <a:rPr lang="en-US" dirty="0"/>
              <a:t>to have vocational goal</a:t>
            </a:r>
          </a:p>
          <a:p>
            <a:r>
              <a:rPr lang="en-US" dirty="0"/>
              <a:t>Have to have other money besides SSI</a:t>
            </a:r>
          </a:p>
          <a:p>
            <a:r>
              <a:rPr lang="en-US" dirty="0"/>
              <a:t>Have to need goods or services to meet goal</a:t>
            </a:r>
          </a:p>
          <a:p>
            <a:r>
              <a:rPr lang="en-US" dirty="0"/>
              <a:t>Have to be able to follow plan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SSDI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Worked enough to pull off of own record</a:t>
            </a:r>
          </a:p>
          <a:p>
            <a:r>
              <a:rPr lang="en-US" sz="2800" dirty="0"/>
              <a:t>Need at least 6 credits or qualifying quarters</a:t>
            </a:r>
          </a:p>
          <a:p>
            <a:r>
              <a:rPr lang="en-US" sz="2800" dirty="0"/>
              <a:t>Credit is </a:t>
            </a:r>
            <a:r>
              <a:rPr lang="en-US" sz="2800" dirty="0" smtClean="0"/>
              <a:t>$1,220/quarter for 2015</a:t>
            </a:r>
            <a:endParaRPr lang="en-US" sz="2800" dirty="0"/>
          </a:p>
          <a:p>
            <a:r>
              <a:rPr lang="en-US" sz="2800" dirty="0"/>
              <a:t>Follows SSDI rules with trial work period and extended period of eligibility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145</TotalTime>
  <Words>576</Words>
  <Application>Microsoft Office PowerPoint</Application>
  <PresentationFormat>On-screen Show (4:3)</PresentationFormat>
  <Paragraphs>93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Comic Sans MS</vt:lpstr>
      <vt:lpstr>Crayons</vt:lpstr>
      <vt:lpstr>Benefits Advisement with Transition Students</vt:lpstr>
      <vt:lpstr>Objective</vt:lpstr>
      <vt:lpstr>Types of Social Security</vt:lpstr>
      <vt:lpstr>SSI basics</vt:lpstr>
      <vt:lpstr>General Rules</vt:lpstr>
      <vt:lpstr>What happens when not a student</vt:lpstr>
      <vt:lpstr>Student Earned Income Exclusion</vt:lpstr>
      <vt:lpstr>Plan for Achieving Self Support</vt:lpstr>
      <vt:lpstr>SSDI</vt:lpstr>
      <vt:lpstr>Child Benefits</vt:lpstr>
      <vt:lpstr>Age 18 Re-determination</vt:lpstr>
      <vt:lpstr>Definition of Disability for Adults</vt:lpstr>
      <vt:lpstr>In English</vt:lpstr>
      <vt:lpstr>Section 301</vt:lpstr>
      <vt:lpstr>Working Disabled Medicaid--WDI</vt:lpstr>
      <vt:lpstr>Questions</vt:lpstr>
      <vt:lpstr>Summary</vt:lpstr>
      <vt:lpstr>Contact www.dvrgetsjobs.com </vt:lpstr>
    </vt:vector>
  </TitlesOfParts>
  <Company>Division Vocational Rehabilitation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Benefits Advisement with Transition Students</dc:title>
  <dc:creator>Karen Wiley</dc:creator>
  <cp:lastModifiedBy>Chavez, Charlene</cp:lastModifiedBy>
  <cp:revision>10</cp:revision>
  <cp:lastPrinted>2015-08-05T18:06:22Z</cp:lastPrinted>
  <dcterms:created xsi:type="dcterms:W3CDTF">2006-01-30T17:19:08Z</dcterms:created>
  <dcterms:modified xsi:type="dcterms:W3CDTF">2015-11-30T18:14:07Z</dcterms:modified>
</cp:coreProperties>
</file>